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73" r:id="rId11"/>
    <p:sldId id="264" r:id="rId12"/>
    <p:sldId id="276" r:id="rId13"/>
    <p:sldId id="274" r:id="rId14"/>
    <p:sldId id="277" r:id="rId15"/>
    <p:sldId id="275" r:id="rId16"/>
    <p:sldId id="279" r:id="rId17"/>
    <p:sldId id="280" r:id="rId18"/>
    <p:sldId id="281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Forum" panose="020B0604020202020204" charset="0"/>
      <p:regular r:id="rId25"/>
    </p:embeddedFont>
    <p:embeddedFont>
      <p:font typeface="Libre Baskerville" panose="02000000000000000000" pitchFamily="2" charset="0"/>
      <p:regular r:id="rId26"/>
      <p:bold r:id="rId27"/>
      <p:italic r:id="rId28"/>
    </p:embeddedFont>
    <p:embeddedFont>
      <p:font typeface="Libre Baskerville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40" t="-17004" b="-170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8274032"/>
            <a:ext cx="15387452" cy="0"/>
          </a:xfrm>
          <a:prstGeom prst="line">
            <a:avLst/>
          </a:prstGeom>
          <a:ln w="9525" cap="rnd">
            <a:solidFill>
              <a:srgbClr val="6DB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27409" y="5680066"/>
            <a:ext cx="3242458" cy="2593966"/>
          </a:xfrm>
          <a:custGeom>
            <a:avLst/>
            <a:gdLst/>
            <a:ahLst/>
            <a:cxnLst/>
            <a:rect l="l" t="t" r="r" b="b"/>
            <a:pathLst>
              <a:path w="3242458" h="2593966">
                <a:moveTo>
                  <a:pt x="0" y="0"/>
                </a:moveTo>
                <a:lnTo>
                  <a:pt x="3242458" y="0"/>
                </a:lnTo>
                <a:lnTo>
                  <a:pt x="3242458" y="2593966"/>
                </a:lnTo>
                <a:lnTo>
                  <a:pt x="0" y="259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505630" y="1909993"/>
            <a:ext cx="11782370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91"/>
              </a:lnSpc>
            </a:pPr>
            <a:r>
              <a:rPr lang="en-US" sz="14356" spc="-143" dirty="0">
                <a:solidFill>
                  <a:srgbClr val="FFFFFF"/>
                </a:solidFill>
                <a:latin typeface="Libre Baskerville"/>
              </a:rPr>
              <a:t>Mobile</a:t>
            </a:r>
          </a:p>
          <a:p>
            <a:pPr>
              <a:lnSpc>
                <a:spcPts val="9743"/>
              </a:lnSpc>
            </a:pPr>
            <a:r>
              <a:rPr lang="en-US" sz="8857" spc="-88" dirty="0">
                <a:solidFill>
                  <a:srgbClr val="FFFFFF"/>
                </a:solidFill>
                <a:latin typeface="Libre Baskerville"/>
              </a:rPr>
              <a:t>Operating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32519" y="9191625"/>
            <a:ext cx="39267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By: Ashwin Chavan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841313"/>
            <a:ext cx="13296900" cy="6604372"/>
            <a:chOff x="0" y="463462"/>
            <a:chExt cx="17729200" cy="8805831"/>
          </a:xfrm>
        </p:grpSpPr>
        <p:sp>
          <p:nvSpPr>
            <p:cNvPr id="4" name="TextBox 4"/>
            <p:cNvSpPr txBox="1"/>
            <p:nvPr/>
          </p:nvSpPr>
          <p:spPr>
            <a:xfrm>
              <a:off x="0" y="4158777"/>
              <a:ext cx="163598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3462"/>
              <a:ext cx="17729200" cy="88058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FFFFFF"/>
                  </a:solidFill>
                  <a:latin typeface="Libre Baskerville"/>
                </a:rPr>
                <a:t>Comprehensive Overview of Security and Privacy in</a:t>
              </a:r>
            </a:p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E6C786"/>
                  </a:solidFill>
                  <a:latin typeface="Libre Baskerville"/>
                </a:rPr>
                <a:t>Mobile 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82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16815" y="3642959"/>
            <a:ext cx="7932626" cy="147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Password authentication, biometric authentication, two-factor authentication, securing user data and controlling access rights</a:t>
            </a:r>
          </a:p>
        </p:txBody>
      </p:sp>
      <p:sp>
        <p:nvSpPr>
          <p:cNvPr id="3" name="AutoShape 3"/>
          <p:cNvSpPr/>
          <p:nvPr/>
        </p:nvSpPr>
        <p:spPr>
          <a:xfrm>
            <a:off x="8763000" y="24765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834236" y="57531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103522" y="-865736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916815" y="1555920"/>
            <a:ext cx="7932626" cy="47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Data center security, access control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062" y="83312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Physical 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4236" y="2825563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User authentication and protection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3295" y="6884149"/>
            <a:ext cx="7932626" cy="97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Secure communication protocols, encryption methods, secure data transmission practices.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9790" y="623605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Secure communications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047" y="3201558"/>
            <a:ext cx="5057575" cy="3883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spc="-70" dirty="0">
                <a:solidFill>
                  <a:srgbClr val="000000"/>
                </a:solidFill>
                <a:latin typeface="Libre Baskerville"/>
              </a:rPr>
              <a:t>Operating System Security and Privacy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C4264DFE-626A-11AC-7E91-BBD2AE02CE7E}"/>
              </a:ext>
            </a:extLst>
          </p:cNvPr>
          <p:cNvSpPr/>
          <p:nvPr/>
        </p:nvSpPr>
        <p:spPr>
          <a:xfrm>
            <a:off x="8534400" y="785621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02BF8E4-CE18-D9B8-1C59-D3716D62D4C1}"/>
              </a:ext>
            </a:extLst>
          </p:cNvPr>
          <p:cNvSpPr txBox="1"/>
          <p:nvPr/>
        </p:nvSpPr>
        <p:spPr>
          <a:xfrm>
            <a:off x="8779790" y="803859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Mobile OS security and privacy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AF56167-D0B2-1F4D-0878-262AD1A0AC91}"/>
              </a:ext>
            </a:extLst>
          </p:cNvPr>
          <p:cNvSpPr txBox="1"/>
          <p:nvPr/>
        </p:nvSpPr>
        <p:spPr>
          <a:xfrm>
            <a:off x="8542149" y="8682258"/>
            <a:ext cx="7932626" cy="145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Forum"/>
              </a:rPr>
              <a:t>Privacy concerns, Android vs. iOS security features and challenges, security mechanisms like app sandboxing, app store policies, and device encryption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-419100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29400" y="3596239"/>
            <a:ext cx="7932626" cy="24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Tracking of user location, activity, and app usage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Collection of personal data, such as contacts, photos, and browsing history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Sharing of user data with third-party apps and advertisers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524" y="3596239"/>
            <a:ext cx="4047925" cy="2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800" spc="-70" dirty="0">
                <a:solidFill>
                  <a:srgbClr val="000000"/>
                </a:solidFill>
                <a:latin typeface="Libre Baskerville"/>
              </a:rPr>
              <a:t>Mobile OS Privacy Concerns</a:t>
            </a:r>
          </a:p>
        </p:txBody>
      </p:sp>
    </p:spTree>
    <p:extLst>
      <p:ext uri="{BB962C8B-B14F-4D97-AF65-F5344CB8AC3E}">
        <p14:creationId xmlns:p14="http://schemas.microsoft.com/office/powerpoint/2010/main" val="422479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841313"/>
            <a:ext cx="13296900" cy="7925246"/>
            <a:chOff x="0" y="463462"/>
            <a:chExt cx="17729200" cy="10566997"/>
          </a:xfrm>
        </p:grpSpPr>
        <p:sp>
          <p:nvSpPr>
            <p:cNvPr id="4" name="TextBox 4"/>
            <p:cNvSpPr txBox="1"/>
            <p:nvPr/>
          </p:nvSpPr>
          <p:spPr>
            <a:xfrm>
              <a:off x="0" y="4158777"/>
              <a:ext cx="163598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3462"/>
              <a:ext cx="17729200" cy="10566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1"/>
                </a:lnSpc>
              </a:pPr>
              <a:r>
                <a:rPr lang="en-US" sz="8800" spc="-94" dirty="0">
                  <a:solidFill>
                    <a:srgbClr val="FFFFFF"/>
                  </a:solidFill>
                  <a:latin typeface="Libre Baskerville"/>
                </a:rPr>
                <a:t>Exploring Mobile Ecosystems, Strategy, Design, Development, and Runtime Issues in</a:t>
              </a:r>
            </a:p>
            <a:p>
              <a:pPr>
                <a:lnSpc>
                  <a:spcPts val="10341"/>
                </a:lnSpc>
              </a:pPr>
              <a:r>
                <a:rPr lang="en-US" sz="8800" spc="-94" dirty="0">
                  <a:solidFill>
                    <a:srgbClr val="E6C786"/>
                  </a:solidFill>
                  <a:latin typeface="Libre Baskerville"/>
                </a:rPr>
                <a:t>Mobile App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16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553200" y="41529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28600" y="-409591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29400" y="2174794"/>
            <a:ext cx="7932626" cy="97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FFFF"/>
                </a:solidFill>
                <a:latin typeface="Forum"/>
              </a:rPr>
              <a:t>Mobile ecosystems: </a:t>
            </a:r>
            <a:r>
              <a:rPr lang="en-US" sz="2800" dirty="0">
                <a:solidFill>
                  <a:srgbClr val="FFFFFF"/>
                </a:solidFill>
                <a:latin typeface="Forum"/>
              </a:rPr>
              <a:t>Essential for app development.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FFFF"/>
                </a:solidFill>
                <a:latin typeface="Forum"/>
              </a:rPr>
              <a:t>Mobile design: </a:t>
            </a:r>
            <a:r>
              <a:rPr lang="en-US" sz="2800" dirty="0">
                <a:solidFill>
                  <a:srgbClr val="FFFFFF"/>
                </a:solidFill>
                <a:latin typeface="Forum"/>
              </a:rPr>
              <a:t>Key elements for user-friendliness.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200" y="89220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Mobile Ecosystems, Strategy, and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9400" y="5140271"/>
            <a:ext cx="7932626" cy="197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FFFF"/>
                </a:solidFill>
                <a:latin typeface="Forum"/>
              </a:rPr>
              <a:t>Runtime issues: </a:t>
            </a:r>
            <a:r>
              <a:rPr lang="en-US" sz="2800" dirty="0">
                <a:solidFill>
                  <a:srgbClr val="FFFFFF"/>
                </a:solidFill>
                <a:latin typeface="Forum"/>
              </a:rPr>
              <a:t>Power management, performance optimization, and battery life.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Forum"/>
              </a:rPr>
              <a:t>Mobile app development tools: </a:t>
            </a:r>
            <a:r>
              <a:rPr lang="en-US" sz="2800" dirty="0">
                <a:solidFill>
                  <a:srgbClr val="FFFFFF"/>
                </a:solidFill>
                <a:latin typeface="Forum"/>
              </a:rPr>
              <a:t>Essential tools for mobile app development.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5193" y="4356918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Mobile Development and Runtime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" y="3381446"/>
            <a:ext cx="5057575" cy="3883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spc="-70" dirty="0">
                <a:solidFill>
                  <a:srgbClr val="000000"/>
                </a:solidFill>
                <a:latin typeface="Libre Baskerville"/>
              </a:rPr>
              <a:t>Mobile Ecosystems and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4417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631486"/>
            <a:ext cx="13296900" cy="3962623"/>
            <a:chOff x="0" y="1517026"/>
            <a:chExt cx="17729200" cy="5283499"/>
          </a:xfrm>
        </p:grpSpPr>
        <p:sp>
          <p:nvSpPr>
            <p:cNvPr id="4" name="TextBox 4"/>
            <p:cNvSpPr txBox="1"/>
            <p:nvPr/>
          </p:nvSpPr>
          <p:spPr>
            <a:xfrm>
              <a:off x="0" y="4158777"/>
              <a:ext cx="163598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7026"/>
              <a:ext cx="17729200" cy="5283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FFFFFF"/>
                  </a:solidFill>
                  <a:latin typeface="Libre Baskerville"/>
                </a:rPr>
                <a:t>Case Study of</a:t>
              </a:r>
            </a:p>
            <a:p>
              <a:pPr>
                <a:lnSpc>
                  <a:spcPts val="10341"/>
                </a:lnSpc>
              </a:pPr>
              <a:r>
                <a:rPr lang="en-US" sz="9600" spc="-94" dirty="0">
                  <a:solidFill>
                    <a:srgbClr val="E6C786"/>
                  </a:solidFill>
                  <a:latin typeface="Libre Baskerville"/>
                </a:rPr>
                <a:t>Android Studio</a:t>
              </a:r>
            </a:p>
            <a:p>
              <a:pPr>
                <a:lnSpc>
                  <a:spcPts val="10341"/>
                </a:lnSpc>
              </a:pPr>
              <a:endParaRPr lang="en-US" sz="9401" spc="-94" dirty="0">
                <a:solidFill>
                  <a:srgbClr val="E6C786"/>
                </a:solidFill>
                <a:latin typeface="Libre Baskervill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09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686800" y="51435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28600" y="-409591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940062" y="1916550"/>
            <a:ext cx="7932626" cy="24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Android Studio is the official IDE for Android app development.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It provides a unified development environment and powerful tools to help developers build, test, and debug Android apps.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062" y="125730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2963" y="6442837"/>
            <a:ext cx="7932626" cy="147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Unified development environment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Powerful tools and features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Integration with other Google tools and services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4254" y="553862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Benefits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3944320"/>
            <a:ext cx="4676575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200" b="0" i="0" dirty="0">
                <a:effectLst/>
                <a:latin typeface="Google Sans"/>
              </a:rPr>
              <a:t>Android Studio Case Study</a:t>
            </a:r>
            <a:endParaRPr lang="en-US" sz="7000" spc="-70" dirty="0">
              <a:latin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62603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5943600" y="43053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152400" y="-133032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24375" y="1371691"/>
            <a:ext cx="7932626" cy="24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A local business wanted to develop a mobile app to allow customers to order and pay for products and services online.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The business chose to develop the app using Android Studio.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48400" y="52628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3600" y="5283850"/>
            <a:ext cx="7932626" cy="24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The development team used Android Studio's code editor, layout editor, and emulator to build and test the app.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They also used Android Studio's debugger to identify and fix errors.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4043" y="4525773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" y="3057600"/>
            <a:ext cx="4676575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200" dirty="0">
                <a:latin typeface="Google Sans"/>
              </a:rPr>
              <a:t>Example: </a:t>
            </a:r>
            <a:r>
              <a:rPr lang="en-US" sz="7200" b="0" i="0" dirty="0">
                <a:effectLst/>
                <a:latin typeface="Google Sans"/>
              </a:rPr>
              <a:t>Developing a Mobile App for a Local Business</a:t>
            </a:r>
            <a:endParaRPr lang="en-US" sz="7000" spc="-70" dirty="0">
              <a:latin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64970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5943600" y="40005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-152400" y="-133032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24375" y="1371691"/>
            <a:ext cx="7932626" cy="147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Once the app was complete, the development team deployed it to Google Play using Android Studio's built-in integration with Google Play.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48400" y="52628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Deployment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3600" y="5157112"/>
            <a:ext cx="7932626" cy="147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The mobile app was a success, and it helped the business to increase sales and improve customer satisfaction.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02419" y="439870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" y="2194762"/>
            <a:ext cx="4676575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200" dirty="0">
                <a:latin typeface="Google Sans"/>
              </a:rPr>
              <a:t>Example: </a:t>
            </a:r>
            <a:r>
              <a:rPr lang="en-US" sz="7200" b="0" i="0" dirty="0">
                <a:effectLst/>
                <a:latin typeface="Google Sans"/>
              </a:rPr>
              <a:t>Developing a Mobile App for a Local Business</a:t>
            </a:r>
            <a:endParaRPr lang="en-US" sz="7000" spc="-70" dirty="0">
              <a:latin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76089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55632" y="2934292"/>
            <a:ext cx="476681" cy="476681"/>
          </a:xfrm>
          <a:custGeom>
            <a:avLst/>
            <a:gdLst/>
            <a:ahLst/>
            <a:cxnLst/>
            <a:rect l="l" t="t" r="r" b="b"/>
            <a:pathLst>
              <a:path w="476681" h="476681">
                <a:moveTo>
                  <a:pt x="0" y="0"/>
                </a:moveTo>
                <a:lnTo>
                  <a:pt x="476681" y="0"/>
                </a:lnTo>
                <a:lnTo>
                  <a:pt x="476681" y="476681"/>
                </a:lnTo>
                <a:lnTo>
                  <a:pt x="0" y="47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74671" y="2695952"/>
            <a:ext cx="364011" cy="476681"/>
          </a:xfrm>
          <a:custGeom>
            <a:avLst/>
            <a:gdLst/>
            <a:ahLst/>
            <a:cxnLst/>
            <a:rect l="l" t="t" r="r" b="b"/>
            <a:pathLst>
              <a:path w="364011" h="476681">
                <a:moveTo>
                  <a:pt x="0" y="0"/>
                </a:moveTo>
                <a:lnTo>
                  <a:pt x="364011" y="0"/>
                </a:lnTo>
                <a:lnTo>
                  <a:pt x="364011" y="476681"/>
                </a:lnTo>
                <a:lnTo>
                  <a:pt x="0" y="47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1733" y="2975260"/>
            <a:ext cx="473214" cy="476681"/>
          </a:xfrm>
          <a:custGeom>
            <a:avLst/>
            <a:gdLst/>
            <a:ahLst/>
            <a:cxnLst/>
            <a:rect l="l" t="t" r="r" b="b"/>
            <a:pathLst>
              <a:path w="473214" h="476681">
                <a:moveTo>
                  <a:pt x="0" y="0"/>
                </a:moveTo>
                <a:lnTo>
                  <a:pt x="473214" y="0"/>
                </a:lnTo>
                <a:lnTo>
                  <a:pt x="473214" y="476681"/>
                </a:lnTo>
                <a:lnTo>
                  <a:pt x="0" y="476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33961" y="1028700"/>
            <a:ext cx="8424851" cy="1907917"/>
            <a:chOff x="0" y="0"/>
            <a:chExt cx="11233135" cy="2543889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6213350" cy="1356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spc="-70">
                  <a:solidFill>
                    <a:srgbClr val="000000"/>
                  </a:solidFill>
                  <a:latin typeface="Libre Baskerville"/>
                </a:rPr>
                <a:t>Concepts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2116"/>
              <a:ext cx="112331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5141" y="3490585"/>
            <a:ext cx="4836786" cy="146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Libre Baskerville Bold"/>
              </a:rPr>
              <a:t>Evolution and Structure of Mobile Operating Systems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6761" y="3490585"/>
            <a:ext cx="4319440" cy="246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Libre Baskerville Bold"/>
              </a:rPr>
              <a:t>Advanced Operating System Concepts and Components in Multiprogramming Environments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74671" y="3490585"/>
            <a:ext cx="4328769" cy="246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Libre Baskerville Bold"/>
              </a:rPr>
              <a:t>Comprehensive Overview of Security and Privacy in Operating Systems, Including Mobile OS"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65153"/>
            <a:ext cx="13296900" cy="5283498"/>
            <a:chOff x="0" y="95249"/>
            <a:chExt cx="17729200" cy="7044665"/>
          </a:xfrm>
        </p:grpSpPr>
        <p:sp>
          <p:nvSpPr>
            <p:cNvPr id="4" name="TextBox 4"/>
            <p:cNvSpPr txBox="1"/>
            <p:nvPr/>
          </p:nvSpPr>
          <p:spPr>
            <a:xfrm>
              <a:off x="0" y="4158777"/>
              <a:ext cx="163598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49"/>
              <a:ext cx="17729200" cy="7044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FFFFFF"/>
                  </a:solidFill>
                  <a:latin typeface="Libre Baskerville"/>
                </a:rPr>
                <a:t>Evolution and  Structure of</a:t>
              </a:r>
            </a:p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E6C786"/>
                  </a:solidFill>
                  <a:latin typeface="Libre Baskerville"/>
                </a:rPr>
                <a:t>Mobile Operating System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67420" y="4447884"/>
            <a:ext cx="7932626" cy="199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Evolution of mobile OS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Structure of mobile OS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Categories, 64-bit OS, Processes, and Threads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Performance metrics and simulation models</a:t>
            </a:r>
          </a:p>
        </p:txBody>
      </p:sp>
      <p:sp>
        <p:nvSpPr>
          <p:cNvPr id="3" name="AutoShape 3"/>
          <p:cNvSpPr/>
          <p:nvPr/>
        </p:nvSpPr>
        <p:spPr>
          <a:xfrm>
            <a:off x="8001000" y="33909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001000" y="69723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28600" y="-409591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1000" y="1028700"/>
            <a:ext cx="8840691" cy="1972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Mobile operating systems (OS) are at the core of our smartphones and tablets, shaping our daily experiences.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In this presentation, we'll explore their evolution, structure, and key aspects.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7125" y="3858878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Key Points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0" y="8075633"/>
            <a:ext cx="8259382" cy="1972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Early mobile OS like Symbian and Palm OS paved the way.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Modern mobile OS like iOS and Android offer advanced features.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7420" y="744379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Evolution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3652662"/>
            <a:ext cx="5133775" cy="94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6000" spc="-70" dirty="0">
                <a:solidFill>
                  <a:srgbClr val="000000"/>
                </a:solidFill>
                <a:latin typeface="Libre Baskerville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55251" y="49149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28600" y="-409591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755250" y="1813060"/>
            <a:ext cx="8389749" cy="247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Categories: Proprietary, open source, hybrid.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 64-bit OS: Improved memory access and performance.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 Processes and Threads: Managed for efficient operation.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062" y="1030989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Key Aspects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5251" y="6066558"/>
            <a:ext cx="7932626" cy="196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CPU utilization, memory usage, battery consumption.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  Monitoring these metrics is crucial for optimizing mobile 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8770" y="5251607"/>
            <a:ext cx="7932626" cy="46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Performance Metrics: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" y="3652662"/>
            <a:ext cx="5057575" cy="289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spc="-70" dirty="0">
                <a:solidFill>
                  <a:srgbClr val="000000"/>
                </a:solidFill>
                <a:latin typeface="Libre Baskerville"/>
              </a:rPr>
              <a:t>Key Aspects and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841313"/>
            <a:ext cx="13296900" cy="6604372"/>
            <a:chOff x="0" y="463462"/>
            <a:chExt cx="17729200" cy="8805831"/>
          </a:xfrm>
        </p:grpSpPr>
        <p:sp>
          <p:nvSpPr>
            <p:cNvPr id="4" name="TextBox 4"/>
            <p:cNvSpPr txBox="1"/>
            <p:nvPr/>
          </p:nvSpPr>
          <p:spPr>
            <a:xfrm>
              <a:off x="0" y="4158777"/>
              <a:ext cx="163598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3462"/>
              <a:ext cx="17729200" cy="88058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FFFFFF"/>
                  </a:solidFill>
                  <a:latin typeface="Libre Baskerville"/>
                </a:rPr>
                <a:t>Advanced Operating System Concepts and Components in</a:t>
              </a:r>
            </a:p>
            <a:p>
              <a:pPr>
                <a:lnSpc>
                  <a:spcPts val="10341"/>
                </a:lnSpc>
              </a:pPr>
              <a:r>
                <a:rPr lang="en-US" sz="9401" spc="-94" dirty="0">
                  <a:solidFill>
                    <a:srgbClr val="E6C786"/>
                  </a:solidFill>
                  <a:latin typeface="Libre Baskerville"/>
                </a:rPr>
                <a:t>Multiprogramming Environments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62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28438" y="4460487"/>
            <a:ext cx="7932626" cy="297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Processor scheduling is crucial for managing multiple processes.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Common scheduling algorithms include Round Robin, Priority Scheduling, and Shortest Job First.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Efficient scheduling ensures fair resource allocation and responsiveness.</a:t>
            </a:r>
          </a:p>
        </p:txBody>
      </p:sp>
      <p:sp>
        <p:nvSpPr>
          <p:cNvPr id="3" name="AutoShape 3"/>
          <p:cNvSpPr/>
          <p:nvPr/>
        </p:nvSpPr>
        <p:spPr>
          <a:xfrm>
            <a:off x="8940062" y="3381446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47973" y="-723900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928438" y="1448314"/>
            <a:ext cx="7932626" cy="197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Multiprogramming operating systems allow the concurrent execution of multiple programs.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 This concept optimizes resource utilization and enhances system efficiency.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062" y="64770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062" y="3858879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Processor Scheduling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759" y="3381446"/>
            <a:ext cx="5057575" cy="28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000" spc="-70" dirty="0">
                <a:solidFill>
                  <a:srgbClr val="000000"/>
                </a:solidFill>
                <a:latin typeface="Libre Baskerville"/>
              </a:rPr>
              <a:t>Multiprogramming OS and Processor Scheduling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97871" y="4564061"/>
            <a:ext cx="7932626" cy="199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Deadlocks occur when processes are unable to proceed due to circular resource dependencies.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Preventing and resolving deadlocks is critical for system stability and resource availability.</a:t>
            </a:r>
          </a:p>
        </p:txBody>
      </p:sp>
      <p:sp>
        <p:nvSpPr>
          <p:cNvPr id="3" name="AutoShape 3"/>
          <p:cNvSpPr/>
          <p:nvPr/>
        </p:nvSpPr>
        <p:spPr>
          <a:xfrm>
            <a:off x="8620932" y="3924300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8797871" y="6642017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-228600" y="-1038867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610600" y="1063218"/>
            <a:ext cx="7932626" cy="24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In a multiprogramming environment, synchronization ensures coordinated access to shared resources.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Mechanisms like semaphores and mutexes help maintain order and prevent race conditions.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20932" y="418205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Synchronization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4329" y="4054179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Deadlocks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0600" y="7368223"/>
            <a:ext cx="7932626" cy="297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The file system is vital for data storage and retrieval.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File operations include creation, deletion, reading, and writing, with access control.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Understanding file structures is essential for efficient data management.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59314" y="6764455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File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" y="3652662"/>
            <a:ext cx="5286175" cy="386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800" spc="-70" dirty="0">
                <a:solidFill>
                  <a:srgbClr val="000000"/>
                </a:solidFill>
                <a:latin typeface="Libre Baskerville"/>
              </a:rPr>
              <a:t>Synchronization, Deadlocks, and File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8938770" y="5584537"/>
            <a:ext cx="79326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228600" y="-409591"/>
            <a:ext cx="5590975" cy="11343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763000" y="1159381"/>
            <a:ext cx="7932626" cy="397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Memory management deals with the allocation and use of physical memory.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The process address space defines how a program's memory is organized.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 Contiguous memory allocation assigns memory blocks in a continuous manner, while non-contiguous allocation allows flexibility but requires efficient management.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8770" y="647700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Memory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0" y="6365763"/>
            <a:ext cx="7932626" cy="347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Virtual memory extends physical memory with disk storage, offering the illusion of ample memory.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Paging is a key technique in virtual memory that divides memory into fixed-size blocks.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Forum"/>
              </a:rPr>
              <a:t>Virtual memory enhances multitasking and allows efficient use of resources in a multiprogramming environment.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5523" y="5796147"/>
            <a:ext cx="79326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ibre Baskerville"/>
              </a:rPr>
              <a:t>Virtual Memory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" y="3652662"/>
            <a:ext cx="5209975" cy="386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800" spc="-70" dirty="0">
                <a:solidFill>
                  <a:srgbClr val="000000"/>
                </a:solidFill>
                <a:latin typeface="Libre Baskerville"/>
              </a:rPr>
              <a:t>Memory Management and Virtual Memory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863</Words>
  <Application>Microsoft Office PowerPoint</Application>
  <PresentationFormat>Custom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Libre Baskerville</vt:lpstr>
      <vt:lpstr>Calibri</vt:lpstr>
      <vt:lpstr>Arial</vt:lpstr>
      <vt:lpstr>Forum</vt:lpstr>
      <vt:lpstr>Google Sans</vt:lpstr>
      <vt:lpstr>Libre Baskerville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Traditional Serif with Accent Colors Finance Pitch Deck Presentation</dc:title>
  <cp:lastModifiedBy>Ashwin Chavan</cp:lastModifiedBy>
  <cp:revision>6</cp:revision>
  <dcterms:created xsi:type="dcterms:W3CDTF">2006-08-16T00:00:00Z</dcterms:created>
  <dcterms:modified xsi:type="dcterms:W3CDTF">2023-10-16T04:39:40Z</dcterms:modified>
  <dc:identifier>DAFsdoRI4TM</dc:identifier>
</cp:coreProperties>
</file>